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sldIdLst>
    <p:sldId id="256" r:id="rId2"/>
    <p:sldId id="257" r:id="rId3"/>
    <p:sldId id="258" r:id="rId4"/>
    <p:sldId id="259" r:id="rId5"/>
    <p:sldId id="260" r:id="rId6"/>
    <p:sldId id="261" r:id="rId7"/>
    <p:sldId id="264" r:id="rId8"/>
    <p:sldId id="271" r:id="rId9"/>
    <p:sldId id="265" r:id="rId10"/>
    <p:sldId id="266" r:id="rId11"/>
    <p:sldId id="273" r:id="rId12"/>
    <p:sldId id="274" r:id="rId13"/>
    <p:sldId id="272" r:id="rId14"/>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99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4FBA55-2195-414B-9499-1A69EEADDD34}" type="datetimeFigureOut">
              <a:rPr lang="es-VE"/>
              <a:pPr>
                <a:defRPr/>
              </a:pPr>
              <a:t>26/11/2012</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VE"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V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423838-5C7E-4C52-84FD-BC3F6A7585F4}" type="slidenum">
              <a:rPr lang="es-VE"/>
              <a:pPr>
                <a:defRPr/>
              </a:pPr>
              <a:t>‹Nº›</a:t>
            </a:fld>
            <a:endParaRPr lang="es-VE"/>
          </a:p>
        </p:txBody>
      </p:sp>
    </p:spTree>
    <p:extLst>
      <p:ext uri="{BB962C8B-B14F-4D97-AF65-F5344CB8AC3E}">
        <p14:creationId xmlns:p14="http://schemas.microsoft.com/office/powerpoint/2010/main" val="969621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4 Elipse"/>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Título"/>
          <p:cNvSpPr>
            <a:spLocks noGrp="1"/>
          </p:cNvSpPr>
          <p:nvPr>
            <p:ph type="ctrTitle"/>
          </p:nvPr>
        </p:nvSpPr>
        <p:spPr>
          <a:xfrm>
            <a:off x="1432560" y="359898"/>
            <a:ext cx="7406640" cy="1472184"/>
          </a:xfrm>
        </p:spPr>
        <p:txBody>
          <a:bodyPr anchor="b"/>
          <a:lstStyle>
            <a:lvl1pPr algn="l">
              <a:defRPr/>
            </a:lvl1pPr>
            <a:extLst/>
          </a:lstStyle>
          <a:p>
            <a:r>
              <a:rPr lang="es-ES" smtClean="0"/>
              <a:t>Haga clic para modificar el estilo de título del patrón</a:t>
            </a:r>
            <a:endParaRPr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6" name="6 Marcador de fecha"/>
          <p:cNvSpPr>
            <a:spLocks noGrp="1"/>
          </p:cNvSpPr>
          <p:nvPr>
            <p:ph type="dt" sz="half" idx="10"/>
          </p:nvPr>
        </p:nvSpPr>
        <p:spPr/>
        <p:txBody>
          <a:bodyPr/>
          <a:lstStyle>
            <a:lvl1pPr>
              <a:defRPr/>
            </a:lvl1pPr>
            <a:extLst/>
          </a:lstStyle>
          <a:p>
            <a:pPr>
              <a:defRPr/>
            </a:pPr>
            <a:fld id="{BDA1F556-86C8-4A53-BCA7-91E29B10E3CF}" type="datetimeFigureOut">
              <a:rPr lang="es-VE"/>
              <a:pPr>
                <a:defRPr/>
              </a:pPr>
              <a:t>26/11/2012</a:t>
            </a:fld>
            <a:endParaRPr lang="es-VE"/>
          </a:p>
        </p:txBody>
      </p:sp>
      <p:sp>
        <p:nvSpPr>
          <p:cNvPr id="7" name="19 Marcador de pie de página"/>
          <p:cNvSpPr>
            <a:spLocks noGrp="1"/>
          </p:cNvSpPr>
          <p:nvPr>
            <p:ph type="ftr" sz="quarter" idx="11"/>
          </p:nvPr>
        </p:nvSpPr>
        <p:spPr/>
        <p:txBody>
          <a:bodyPr/>
          <a:lstStyle>
            <a:lvl1pPr>
              <a:defRPr/>
            </a:lvl1pPr>
            <a:extLst/>
          </a:lstStyle>
          <a:p>
            <a:pPr>
              <a:defRPr/>
            </a:pPr>
            <a:endParaRPr lang="es-VE"/>
          </a:p>
        </p:txBody>
      </p:sp>
      <p:sp>
        <p:nvSpPr>
          <p:cNvPr id="8" name="9 Marcador de número de diapositiva"/>
          <p:cNvSpPr>
            <a:spLocks noGrp="1"/>
          </p:cNvSpPr>
          <p:nvPr>
            <p:ph type="sldNum" sz="quarter" idx="12"/>
          </p:nvPr>
        </p:nvSpPr>
        <p:spPr/>
        <p:txBody>
          <a:bodyPr/>
          <a:lstStyle>
            <a:lvl1pPr>
              <a:defRPr/>
            </a:lvl1pPr>
            <a:extLst/>
          </a:lstStyle>
          <a:p>
            <a:pPr>
              <a:defRPr/>
            </a:pPr>
            <a:fld id="{AE2DFCC5-0553-413A-A31B-ECF66F60B198}" type="slidenum">
              <a:rPr lang="es-VE"/>
              <a:pPr>
                <a:defRPr/>
              </a:pPr>
              <a:t>‹Nº›</a:t>
            </a:fld>
            <a:endParaRPr lang="es-VE"/>
          </a:p>
        </p:txBody>
      </p:sp>
    </p:spTree>
    <p:extLst>
      <p:ext uri="{BB962C8B-B14F-4D97-AF65-F5344CB8AC3E}">
        <p14:creationId xmlns:p14="http://schemas.microsoft.com/office/powerpoint/2010/main" val="39140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extLst/>
          </a:lstStyle>
          <a:p>
            <a:pPr>
              <a:defRPr/>
            </a:pPr>
            <a:fld id="{C810B477-EBF1-4805-9423-F2B313ED336F}" type="datetimeFigureOut">
              <a:rPr lang="es-VE"/>
              <a:pPr>
                <a:defRPr/>
              </a:pPr>
              <a:t>26/11/2012</a:t>
            </a:fld>
            <a:endParaRPr lang="es-VE"/>
          </a:p>
        </p:txBody>
      </p:sp>
      <p:sp>
        <p:nvSpPr>
          <p:cNvPr id="5" name="4 Marcador de pie de página"/>
          <p:cNvSpPr>
            <a:spLocks noGrp="1"/>
          </p:cNvSpPr>
          <p:nvPr>
            <p:ph type="ftr" sz="quarter" idx="11"/>
          </p:nvPr>
        </p:nvSpPr>
        <p:spPr/>
        <p:txBody>
          <a:bodyPr/>
          <a:lstStyle>
            <a:lvl1pPr>
              <a:defRPr/>
            </a:lvl1pPr>
            <a:extLst/>
          </a:lstStyle>
          <a:p>
            <a:pPr>
              <a:defRPr/>
            </a:pPr>
            <a:endParaRPr lang="es-VE"/>
          </a:p>
        </p:txBody>
      </p:sp>
      <p:sp>
        <p:nvSpPr>
          <p:cNvPr id="6" name="5 Marcador de número de diapositiva"/>
          <p:cNvSpPr>
            <a:spLocks noGrp="1"/>
          </p:cNvSpPr>
          <p:nvPr>
            <p:ph type="sldNum" sz="quarter" idx="12"/>
          </p:nvPr>
        </p:nvSpPr>
        <p:spPr/>
        <p:txBody>
          <a:bodyPr/>
          <a:lstStyle>
            <a:lvl1pPr>
              <a:defRPr/>
            </a:lvl1pPr>
            <a:extLst/>
          </a:lstStyle>
          <a:p>
            <a:pPr>
              <a:defRPr/>
            </a:pPr>
            <a:fld id="{979AFB5C-F168-468E-B5D9-08B57E3AB477}" type="slidenum">
              <a:rPr lang="es-VE"/>
              <a:pPr>
                <a:defRPr/>
              </a:pPr>
              <a:t>‹Nº›</a:t>
            </a:fld>
            <a:endParaRPr lang="es-VE"/>
          </a:p>
        </p:txBody>
      </p:sp>
    </p:spTree>
    <p:extLst>
      <p:ext uri="{BB962C8B-B14F-4D97-AF65-F5344CB8AC3E}">
        <p14:creationId xmlns:p14="http://schemas.microsoft.com/office/powerpoint/2010/main" val="155728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extLst/>
          </a:lstStyle>
          <a:p>
            <a:pPr>
              <a:defRPr/>
            </a:pPr>
            <a:fld id="{3AF3E1A9-D178-48B0-A9F9-EB965BADDA85}" type="datetimeFigureOut">
              <a:rPr lang="es-VE"/>
              <a:pPr>
                <a:defRPr/>
              </a:pPr>
              <a:t>26/11/2012</a:t>
            </a:fld>
            <a:endParaRPr lang="es-VE"/>
          </a:p>
        </p:txBody>
      </p:sp>
      <p:sp>
        <p:nvSpPr>
          <p:cNvPr id="5" name="4 Marcador de pie de página"/>
          <p:cNvSpPr>
            <a:spLocks noGrp="1"/>
          </p:cNvSpPr>
          <p:nvPr>
            <p:ph type="ftr" sz="quarter" idx="11"/>
          </p:nvPr>
        </p:nvSpPr>
        <p:spPr/>
        <p:txBody>
          <a:bodyPr/>
          <a:lstStyle>
            <a:lvl1pPr>
              <a:defRPr/>
            </a:lvl1pPr>
            <a:extLst/>
          </a:lstStyle>
          <a:p>
            <a:pPr>
              <a:defRPr/>
            </a:pPr>
            <a:endParaRPr lang="es-VE"/>
          </a:p>
        </p:txBody>
      </p:sp>
      <p:sp>
        <p:nvSpPr>
          <p:cNvPr id="6" name="5 Marcador de número de diapositiva"/>
          <p:cNvSpPr>
            <a:spLocks noGrp="1"/>
          </p:cNvSpPr>
          <p:nvPr>
            <p:ph type="sldNum" sz="quarter" idx="12"/>
          </p:nvPr>
        </p:nvSpPr>
        <p:spPr/>
        <p:txBody>
          <a:bodyPr/>
          <a:lstStyle>
            <a:lvl1pPr>
              <a:defRPr/>
            </a:lvl1pPr>
            <a:extLst/>
          </a:lstStyle>
          <a:p>
            <a:pPr>
              <a:defRPr/>
            </a:pPr>
            <a:fld id="{86847744-C128-4FE8-AB9B-D02826DC5C6B}" type="slidenum">
              <a:rPr lang="es-VE"/>
              <a:pPr>
                <a:defRPr/>
              </a:pPr>
              <a:t>‹Nº›</a:t>
            </a:fld>
            <a:endParaRPr lang="es-VE"/>
          </a:p>
        </p:txBody>
      </p:sp>
    </p:spTree>
    <p:extLst>
      <p:ext uri="{BB962C8B-B14F-4D97-AF65-F5344CB8AC3E}">
        <p14:creationId xmlns:p14="http://schemas.microsoft.com/office/powerpoint/2010/main" val="380324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extLst/>
          </a:lstStyle>
          <a:p>
            <a:pPr>
              <a:defRPr/>
            </a:pPr>
            <a:fld id="{25F1E91C-8384-4380-AA82-817D013C61BC}" type="datetimeFigureOut">
              <a:rPr lang="es-VE"/>
              <a:pPr>
                <a:defRPr/>
              </a:pPr>
              <a:t>26/11/2012</a:t>
            </a:fld>
            <a:endParaRPr lang="es-VE"/>
          </a:p>
        </p:txBody>
      </p:sp>
      <p:sp>
        <p:nvSpPr>
          <p:cNvPr id="5" name="4 Marcador de pie de página"/>
          <p:cNvSpPr>
            <a:spLocks noGrp="1"/>
          </p:cNvSpPr>
          <p:nvPr>
            <p:ph type="ftr" sz="quarter" idx="11"/>
          </p:nvPr>
        </p:nvSpPr>
        <p:spPr/>
        <p:txBody>
          <a:bodyPr/>
          <a:lstStyle>
            <a:lvl1pPr>
              <a:defRPr/>
            </a:lvl1pPr>
            <a:extLst/>
          </a:lstStyle>
          <a:p>
            <a:pPr>
              <a:defRPr/>
            </a:pPr>
            <a:endParaRPr lang="es-VE"/>
          </a:p>
        </p:txBody>
      </p:sp>
      <p:sp>
        <p:nvSpPr>
          <p:cNvPr id="6" name="5 Marcador de número de diapositiva"/>
          <p:cNvSpPr>
            <a:spLocks noGrp="1"/>
          </p:cNvSpPr>
          <p:nvPr>
            <p:ph type="sldNum" sz="quarter" idx="12"/>
          </p:nvPr>
        </p:nvSpPr>
        <p:spPr/>
        <p:txBody>
          <a:bodyPr/>
          <a:lstStyle>
            <a:lvl1pPr>
              <a:defRPr/>
            </a:lvl1pPr>
            <a:extLst/>
          </a:lstStyle>
          <a:p>
            <a:pPr>
              <a:defRPr/>
            </a:pPr>
            <a:fld id="{66135FA1-CFE3-48C2-9536-A589E12E6070}" type="slidenum">
              <a:rPr lang="es-VE"/>
              <a:pPr>
                <a:defRPr/>
              </a:pPr>
              <a:t>‹Nº›</a:t>
            </a:fld>
            <a:endParaRPr lang="es-VE"/>
          </a:p>
        </p:txBody>
      </p:sp>
    </p:spTree>
    <p:extLst>
      <p:ext uri="{BB962C8B-B14F-4D97-AF65-F5344CB8AC3E}">
        <p14:creationId xmlns:p14="http://schemas.microsoft.com/office/powerpoint/2010/main" val="148461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Rectángulo"/>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6 Elipse"/>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8" name="3 Marcador de fecha"/>
          <p:cNvSpPr>
            <a:spLocks noGrp="1"/>
          </p:cNvSpPr>
          <p:nvPr>
            <p:ph type="dt" sz="half" idx="10"/>
          </p:nvPr>
        </p:nvSpPr>
        <p:spPr/>
        <p:txBody>
          <a:bodyPr/>
          <a:lstStyle>
            <a:lvl1pPr>
              <a:defRPr/>
            </a:lvl1pPr>
            <a:extLst/>
          </a:lstStyle>
          <a:p>
            <a:pPr>
              <a:defRPr/>
            </a:pPr>
            <a:fld id="{3DF21AB7-D8AD-4BAE-A721-FDBD38477BA2}" type="datetimeFigureOut">
              <a:rPr lang="es-VE"/>
              <a:pPr>
                <a:defRPr/>
              </a:pPr>
              <a:t>26/11/2012</a:t>
            </a:fld>
            <a:endParaRPr lang="es-VE"/>
          </a:p>
        </p:txBody>
      </p:sp>
      <p:sp>
        <p:nvSpPr>
          <p:cNvPr id="9" name="4 Marcador de pie de página"/>
          <p:cNvSpPr>
            <a:spLocks noGrp="1"/>
          </p:cNvSpPr>
          <p:nvPr>
            <p:ph type="ftr" sz="quarter" idx="11"/>
          </p:nvPr>
        </p:nvSpPr>
        <p:spPr/>
        <p:txBody>
          <a:bodyPr/>
          <a:lstStyle>
            <a:lvl1pPr>
              <a:defRPr/>
            </a:lvl1pPr>
            <a:extLst/>
          </a:lstStyle>
          <a:p>
            <a:pPr>
              <a:defRPr/>
            </a:pPr>
            <a:endParaRPr lang="es-VE"/>
          </a:p>
        </p:txBody>
      </p:sp>
      <p:sp>
        <p:nvSpPr>
          <p:cNvPr id="10" name="5 Marcador de número de diapositiva"/>
          <p:cNvSpPr>
            <a:spLocks noGrp="1"/>
          </p:cNvSpPr>
          <p:nvPr>
            <p:ph type="sldNum" sz="quarter" idx="12"/>
          </p:nvPr>
        </p:nvSpPr>
        <p:spPr/>
        <p:txBody>
          <a:bodyPr/>
          <a:lstStyle>
            <a:lvl1pPr>
              <a:defRPr/>
            </a:lvl1pPr>
            <a:extLst/>
          </a:lstStyle>
          <a:p>
            <a:pPr>
              <a:defRPr/>
            </a:pPr>
            <a:fld id="{460D8B61-70C5-491C-B43F-38628CDBF41D}" type="slidenum">
              <a:rPr lang="es-VE"/>
              <a:pPr>
                <a:defRPr/>
              </a:pPr>
              <a:t>‹Nº›</a:t>
            </a:fld>
            <a:endParaRPr lang="es-VE"/>
          </a:p>
        </p:txBody>
      </p:sp>
    </p:spTree>
    <p:extLst>
      <p:ext uri="{BB962C8B-B14F-4D97-AF65-F5344CB8AC3E}">
        <p14:creationId xmlns:p14="http://schemas.microsoft.com/office/powerpoint/2010/main" val="105063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01EDA690-7563-431F-AB11-5B7F7E600562}" type="datetimeFigureOut">
              <a:rPr lang="es-VE"/>
              <a:pPr>
                <a:defRPr/>
              </a:pPr>
              <a:t>26/11/2012</a:t>
            </a:fld>
            <a:endParaRPr lang="es-VE"/>
          </a:p>
        </p:txBody>
      </p:sp>
      <p:sp>
        <p:nvSpPr>
          <p:cNvPr id="6" name="5 Marcador de pie de página"/>
          <p:cNvSpPr>
            <a:spLocks noGrp="1"/>
          </p:cNvSpPr>
          <p:nvPr>
            <p:ph type="ftr" sz="quarter" idx="11"/>
          </p:nvPr>
        </p:nvSpPr>
        <p:spPr/>
        <p:txBody>
          <a:bodyPr/>
          <a:lstStyle>
            <a:lvl1pPr>
              <a:defRPr/>
            </a:lvl1pPr>
            <a:extLst/>
          </a:lstStyle>
          <a:p>
            <a:pPr>
              <a:defRPr/>
            </a:pPr>
            <a:endParaRPr lang="es-VE"/>
          </a:p>
        </p:txBody>
      </p:sp>
      <p:sp>
        <p:nvSpPr>
          <p:cNvPr id="7" name="6 Marcador de número de diapositiva"/>
          <p:cNvSpPr>
            <a:spLocks noGrp="1"/>
          </p:cNvSpPr>
          <p:nvPr>
            <p:ph type="sldNum" sz="quarter" idx="12"/>
          </p:nvPr>
        </p:nvSpPr>
        <p:spPr/>
        <p:txBody>
          <a:bodyPr/>
          <a:lstStyle>
            <a:lvl1pPr>
              <a:defRPr/>
            </a:lvl1pPr>
            <a:extLst/>
          </a:lstStyle>
          <a:p>
            <a:pPr>
              <a:defRPr/>
            </a:pPr>
            <a:fld id="{10C5D6BC-D00B-4DF8-95B8-BB1BE1393E9F}" type="slidenum">
              <a:rPr lang="es-VE"/>
              <a:pPr>
                <a:defRPr/>
              </a:pPr>
              <a:t>‹Nº›</a:t>
            </a:fld>
            <a:endParaRPr lang="es-VE"/>
          </a:p>
        </p:txBody>
      </p:sp>
    </p:spTree>
    <p:extLst>
      <p:ext uri="{BB962C8B-B14F-4D97-AF65-F5344CB8AC3E}">
        <p14:creationId xmlns:p14="http://schemas.microsoft.com/office/powerpoint/2010/main" val="289573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lstStyle>
            <a:lvl1pPr algn="ctr">
              <a:defRPr sz="45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85019C09-1036-4FAB-A052-437465DBCD26}" type="datetimeFigureOut">
              <a:rPr lang="es-VE"/>
              <a:pPr>
                <a:defRPr/>
              </a:pPr>
              <a:t>26/11/2012</a:t>
            </a:fld>
            <a:endParaRPr lang="es-VE"/>
          </a:p>
        </p:txBody>
      </p:sp>
      <p:sp>
        <p:nvSpPr>
          <p:cNvPr id="8" name="7 Marcador de pie de página"/>
          <p:cNvSpPr>
            <a:spLocks noGrp="1"/>
          </p:cNvSpPr>
          <p:nvPr>
            <p:ph type="ftr" sz="quarter" idx="11"/>
          </p:nvPr>
        </p:nvSpPr>
        <p:spPr/>
        <p:txBody>
          <a:bodyPr/>
          <a:lstStyle>
            <a:lvl1pPr>
              <a:defRPr/>
            </a:lvl1pPr>
            <a:extLst/>
          </a:lstStyle>
          <a:p>
            <a:pPr>
              <a:defRPr/>
            </a:pPr>
            <a:endParaRPr lang="es-VE"/>
          </a:p>
        </p:txBody>
      </p:sp>
      <p:sp>
        <p:nvSpPr>
          <p:cNvPr id="9" name="8 Marcador de número de diapositiva"/>
          <p:cNvSpPr>
            <a:spLocks noGrp="1"/>
          </p:cNvSpPr>
          <p:nvPr>
            <p:ph type="sldNum" sz="quarter" idx="12"/>
          </p:nvPr>
        </p:nvSpPr>
        <p:spPr/>
        <p:txBody>
          <a:bodyPr/>
          <a:lstStyle>
            <a:lvl1pPr>
              <a:defRPr/>
            </a:lvl1pPr>
            <a:extLst/>
          </a:lstStyle>
          <a:p>
            <a:pPr>
              <a:defRPr/>
            </a:pPr>
            <a:fld id="{B45E809A-60F8-45EF-BDA4-C1208240F4F3}" type="slidenum">
              <a:rPr lang="es-VE"/>
              <a:pPr>
                <a:defRPr/>
              </a:pPr>
              <a:t>‹Nº›</a:t>
            </a:fld>
            <a:endParaRPr lang="es-VE"/>
          </a:p>
        </p:txBody>
      </p:sp>
    </p:spTree>
    <p:extLst>
      <p:ext uri="{BB962C8B-B14F-4D97-AF65-F5344CB8AC3E}">
        <p14:creationId xmlns:p14="http://schemas.microsoft.com/office/powerpoint/2010/main" val="281007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31BB6F5C-2A18-48FB-80BB-922522A868D8}" type="datetimeFigureOut">
              <a:rPr lang="es-VE"/>
              <a:pPr>
                <a:defRPr/>
              </a:pPr>
              <a:t>26/11/2012</a:t>
            </a:fld>
            <a:endParaRPr lang="es-VE"/>
          </a:p>
        </p:txBody>
      </p:sp>
      <p:sp>
        <p:nvSpPr>
          <p:cNvPr id="4" name="3 Marcador de pie de página"/>
          <p:cNvSpPr>
            <a:spLocks noGrp="1"/>
          </p:cNvSpPr>
          <p:nvPr>
            <p:ph type="ftr" sz="quarter" idx="11"/>
          </p:nvPr>
        </p:nvSpPr>
        <p:spPr/>
        <p:txBody>
          <a:bodyPr/>
          <a:lstStyle>
            <a:lvl1pPr>
              <a:defRPr/>
            </a:lvl1pPr>
            <a:extLst/>
          </a:lstStyle>
          <a:p>
            <a:pPr>
              <a:defRPr/>
            </a:pPr>
            <a:endParaRPr lang="es-VE"/>
          </a:p>
        </p:txBody>
      </p:sp>
      <p:sp>
        <p:nvSpPr>
          <p:cNvPr id="5" name="4 Marcador de número de diapositiva"/>
          <p:cNvSpPr>
            <a:spLocks noGrp="1"/>
          </p:cNvSpPr>
          <p:nvPr>
            <p:ph type="sldNum" sz="quarter" idx="12"/>
          </p:nvPr>
        </p:nvSpPr>
        <p:spPr/>
        <p:txBody>
          <a:bodyPr/>
          <a:lstStyle>
            <a:lvl1pPr>
              <a:defRPr/>
            </a:lvl1pPr>
            <a:extLst/>
          </a:lstStyle>
          <a:p>
            <a:pPr>
              <a:defRPr/>
            </a:pPr>
            <a:fld id="{6F24BD66-5337-4C24-B1CB-C013065987C0}" type="slidenum">
              <a:rPr lang="es-VE"/>
              <a:pPr>
                <a:defRPr/>
              </a:pPr>
              <a:t>‹Nº›</a:t>
            </a:fld>
            <a:endParaRPr lang="es-VE"/>
          </a:p>
        </p:txBody>
      </p:sp>
    </p:spTree>
    <p:extLst>
      <p:ext uri="{BB962C8B-B14F-4D97-AF65-F5344CB8AC3E}">
        <p14:creationId xmlns:p14="http://schemas.microsoft.com/office/powerpoint/2010/main" val="306150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Rectángulo"/>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Marcador de fecha"/>
          <p:cNvSpPr>
            <a:spLocks noGrp="1"/>
          </p:cNvSpPr>
          <p:nvPr>
            <p:ph type="dt" sz="half" idx="10"/>
          </p:nvPr>
        </p:nvSpPr>
        <p:spPr/>
        <p:txBody>
          <a:bodyPr/>
          <a:lstStyle>
            <a:lvl1pPr>
              <a:defRPr/>
            </a:lvl1pPr>
            <a:extLst/>
          </a:lstStyle>
          <a:p>
            <a:pPr>
              <a:defRPr/>
            </a:pPr>
            <a:fld id="{4BAF21FD-CCC8-4A69-B3B5-32BB62F2FF45}" type="datetimeFigureOut">
              <a:rPr lang="es-VE"/>
              <a:pPr>
                <a:defRPr/>
              </a:pPr>
              <a:t>26/11/2012</a:t>
            </a:fld>
            <a:endParaRPr lang="es-VE"/>
          </a:p>
        </p:txBody>
      </p:sp>
      <p:sp>
        <p:nvSpPr>
          <p:cNvPr id="5" name="2 Marcador de pie de página"/>
          <p:cNvSpPr>
            <a:spLocks noGrp="1"/>
          </p:cNvSpPr>
          <p:nvPr>
            <p:ph type="ftr" sz="quarter" idx="11"/>
          </p:nvPr>
        </p:nvSpPr>
        <p:spPr/>
        <p:txBody>
          <a:bodyPr/>
          <a:lstStyle>
            <a:lvl1pPr>
              <a:defRPr/>
            </a:lvl1pPr>
            <a:extLst/>
          </a:lstStyle>
          <a:p>
            <a:pPr>
              <a:defRPr/>
            </a:pPr>
            <a:endParaRPr lang="es-VE"/>
          </a:p>
        </p:txBody>
      </p:sp>
      <p:sp>
        <p:nvSpPr>
          <p:cNvPr id="6" name="3 Marcador de número de diapositiva"/>
          <p:cNvSpPr>
            <a:spLocks noGrp="1"/>
          </p:cNvSpPr>
          <p:nvPr>
            <p:ph type="sldNum" sz="quarter" idx="12"/>
          </p:nvPr>
        </p:nvSpPr>
        <p:spPr/>
        <p:txBody>
          <a:bodyPr/>
          <a:lstStyle>
            <a:lvl1pPr>
              <a:defRPr/>
            </a:lvl1pPr>
            <a:extLst/>
          </a:lstStyle>
          <a:p>
            <a:pPr>
              <a:defRPr/>
            </a:pPr>
            <a:fld id="{BE6215EE-E6F3-420E-8DB6-B7C0265B7D6A}" type="slidenum">
              <a:rPr lang="es-VE"/>
              <a:pPr>
                <a:defRPr/>
              </a:pPr>
              <a:t>‹Nº›</a:t>
            </a:fld>
            <a:endParaRPr lang="es-VE"/>
          </a:p>
        </p:txBody>
      </p:sp>
    </p:spTree>
    <p:extLst>
      <p:ext uri="{BB962C8B-B14F-4D97-AF65-F5344CB8AC3E}">
        <p14:creationId xmlns:p14="http://schemas.microsoft.com/office/powerpoint/2010/main" val="423026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D4EE2F4F-35F2-4D1F-95BE-0396FE8BFE13}" type="datetimeFigureOut">
              <a:rPr lang="es-VE"/>
              <a:pPr>
                <a:defRPr/>
              </a:pPr>
              <a:t>26/11/2012</a:t>
            </a:fld>
            <a:endParaRPr lang="es-VE"/>
          </a:p>
        </p:txBody>
      </p:sp>
      <p:sp>
        <p:nvSpPr>
          <p:cNvPr id="6" name="5 Marcador de pie de página"/>
          <p:cNvSpPr>
            <a:spLocks noGrp="1"/>
          </p:cNvSpPr>
          <p:nvPr>
            <p:ph type="ftr" sz="quarter" idx="11"/>
          </p:nvPr>
        </p:nvSpPr>
        <p:spPr/>
        <p:txBody>
          <a:bodyPr/>
          <a:lstStyle>
            <a:lvl1pPr>
              <a:defRPr/>
            </a:lvl1pPr>
            <a:extLst/>
          </a:lstStyle>
          <a:p>
            <a:pPr>
              <a:defRPr/>
            </a:pPr>
            <a:endParaRPr lang="es-VE"/>
          </a:p>
        </p:txBody>
      </p:sp>
      <p:sp>
        <p:nvSpPr>
          <p:cNvPr id="7" name="6 Marcador de número de diapositiva"/>
          <p:cNvSpPr>
            <a:spLocks noGrp="1"/>
          </p:cNvSpPr>
          <p:nvPr>
            <p:ph type="sldNum" sz="quarter" idx="12"/>
          </p:nvPr>
        </p:nvSpPr>
        <p:spPr/>
        <p:txBody>
          <a:bodyPr/>
          <a:lstStyle>
            <a:lvl1pPr>
              <a:defRPr/>
            </a:lvl1pPr>
            <a:extLst/>
          </a:lstStyle>
          <a:p>
            <a:pPr>
              <a:defRPr/>
            </a:pPr>
            <a:fld id="{EF8DD1C6-BDAD-4780-923E-80620C3C44AC}" type="slidenum">
              <a:rPr lang="es-VE"/>
              <a:pPr>
                <a:defRPr/>
              </a:pPr>
              <a:t>‹Nº›</a:t>
            </a:fld>
            <a:endParaRPr lang="es-VE"/>
          </a:p>
        </p:txBody>
      </p:sp>
    </p:spTree>
    <p:extLst>
      <p:ext uri="{BB962C8B-B14F-4D97-AF65-F5344CB8AC3E}">
        <p14:creationId xmlns:p14="http://schemas.microsoft.com/office/powerpoint/2010/main" val="92030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5 Proceso"/>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Proceso"/>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8" name="4 Marcador de fecha"/>
          <p:cNvSpPr>
            <a:spLocks noGrp="1"/>
          </p:cNvSpPr>
          <p:nvPr>
            <p:ph type="dt" sz="half" idx="10"/>
          </p:nvPr>
        </p:nvSpPr>
        <p:spPr/>
        <p:txBody>
          <a:bodyPr/>
          <a:lstStyle>
            <a:lvl1pPr>
              <a:defRPr/>
            </a:lvl1pPr>
            <a:extLst/>
          </a:lstStyle>
          <a:p>
            <a:pPr>
              <a:defRPr/>
            </a:pPr>
            <a:fld id="{D95FE7CB-9522-4CA8-B62A-48821040913D}" type="datetimeFigureOut">
              <a:rPr lang="es-VE"/>
              <a:pPr>
                <a:defRPr/>
              </a:pPr>
              <a:t>26/11/2012</a:t>
            </a:fld>
            <a:endParaRPr lang="es-VE"/>
          </a:p>
        </p:txBody>
      </p:sp>
      <p:sp>
        <p:nvSpPr>
          <p:cNvPr id="9" name="5 Marcador de pie de página"/>
          <p:cNvSpPr>
            <a:spLocks noGrp="1"/>
          </p:cNvSpPr>
          <p:nvPr>
            <p:ph type="ftr" sz="quarter" idx="11"/>
          </p:nvPr>
        </p:nvSpPr>
        <p:spPr/>
        <p:txBody>
          <a:bodyPr/>
          <a:lstStyle>
            <a:lvl1pPr>
              <a:defRPr/>
            </a:lvl1pPr>
            <a:extLst/>
          </a:lstStyle>
          <a:p>
            <a:pPr>
              <a:defRPr/>
            </a:pPr>
            <a:endParaRPr lang="es-VE"/>
          </a:p>
        </p:txBody>
      </p:sp>
      <p:sp>
        <p:nvSpPr>
          <p:cNvPr id="10" name="6 Marcador de número de diapositiva"/>
          <p:cNvSpPr>
            <a:spLocks noGrp="1"/>
          </p:cNvSpPr>
          <p:nvPr>
            <p:ph type="sldNum" sz="quarter" idx="12"/>
          </p:nvPr>
        </p:nvSpPr>
        <p:spPr/>
        <p:txBody>
          <a:bodyPr/>
          <a:lstStyle>
            <a:lvl1pPr>
              <a:defRPr/>
            </a:lvl1pPr>
            <a:extLst/>
          </a:lstStyle>
          <a:p>
            <a:pPr>
              <a:defRPr/>
            </a:pPr>
            <a:fld id="{4907D749-FA92-4B2B-A06D-D8963F9A8B14}" type="slidenum">
              <a:rPr lang="es-VE"/>
              <a:pPr>
                <a:defRPr/>
              </a:pPr>
              <a:t>‹Nº›</a:t>
            </a:fld>
            <a:endParaRPr lang="es-VE"/>
          </a:p>
        </p:txBody>
      </p:sp>
    </p:spTree>
    <p:extLst>
      <p:ext uri="{BB962C8B-B14F-4D97-AF65-F5344CB8AC3E}">
        <p14:creationId xmlns:p14="http://schemas.microsoft.com/office/powerpoint/2010/main" val="421835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lin ang="16200000" scaled="1"/>
        </a:gradFill>
        <a:effectLst/>
      </p:bgPr>
    </p:bg>
    <p:spTree>
      <p:nvGrpSpPr>
        <p:cNvPr id="1" name=""/>
        <p:cNvGrpSpPr/>
        <p:nvPr/>
      </p:nvGrpSpPr>
      <p:grpSpPr>
        <a:xfrm>
          <a:off x="0" y="0"/>
          <a:ext cx="0" cy="0"/>
          <a:chOff x="0" y="0"/>
          <a:chExt cx="0" cy="0"/>
        </a:xfrm>
      </p:grpSpPr>
      <p:sp>
        <p:nvSpPr>
          <p:cNvPr id="7" name="6 Circula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Elipse"/>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Rectángulo"/>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Marcador de título"/>
          <p:cNvSpPr>
            <a:spLocks noGrp="1"/>
          </p:cNvSpPr>
          <p:nvPr>
            <p:ph type="title"/>
          </p:nvPr>
        </p:nvSpPr>
        <p:spPr>
          <a:xfrm>
            <a:off x="1435100" y="274638"/>
            <a:ext cx="7499350" cy="1143000"/>
          </a:xfrm>
          <a:prstGeom prst="rect">
            <a:avLst/>
          </a:prstGeom>
        </p:spPr>
        <p:txBody>
          <a:bodyPr anchor="ctr">
            <a:normAutofit/>
          </a:bodyPr>
          <a:lstStyle>
            <a:extLst/>
          </a:lstStyle>
          <a:p>
            <a:r>
              <a:rPr lang="es-ES" smtClean="0"/>
              <a:t>Haga clic para modificar el estilo de título del patrón</a:t>
            </a:r>
            <a:endParaRPr lang="en-US"/>
          </a:p>
        </p:txBody>
      </p:sp>
      <p:sp>
        <p:nvSpPr>
          <p:cNvPr id="1033" name="8 Marcador de texto"/>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1EA2F9D3-E7DA-49CB-853F-681F8DB5D4FF}" type="datetimeFigureOut">
              <a:rPr lang="es-VE"/>
              <a:pPr>
                <a:defRPr/>
              </a:pPr>
              <a:t>26/11/2012</a:t>
            </a:fld>
            <a:endParaRPr lang="es-VE"/>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s-VE"/>
          </a:p>
        </p:txBody>
      </p:sp>
      <p:sp>
        <p:nvSpPr>
          <p:cNvPr id="22" name="21 Marcador de número de diapositiva"/>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80D2E9ED-8845-4010-B86F-93E85FB6E2F8}" type="slidenum">
              <a:rPr lang="es-VE"/>
              <a:pPr>
                <a:defRPr/>
              </a:pPr>
              <a:t>‹Nº›</a:t>
            </a:fld>
            <a:endParaRPr lang="es-VE"/>
          </a:p>
        </p:txBody>
      </p:sp>
      <p:sp>
        <p:nvSpPr>
          <p:cNvPr id="15" name="14 Rectángulo"/>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rtl="0" eaLnBrk="0" fontAlgn="base" hangingPunct="0">
        <a:spcBef>
          <a:spcPct val="0"/>
        </a:spcBef>
        <a:spcAft>
          <a:spcPct val="0"/>
        </a:spcAft>
        <a:defRPr sz="4300" kern="1200">
          <a:solidFill>
            <a:srgbClr val="3B3B3B"/>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3B3B3B"/>
          </a:solidFill>
          <a:latin typeface="Gill Sans MT" pitchFamily="34" charset="0"/>
        </a:defRPr>
      </a:lvl2pPr>
      <a:lvl3pPr algn="l" rtl="0" eaLnBrk="0" fontAlgn="base" hangingPunct="0">
        <a:spcBef>
          <a:spcPct val="0"/>
        </a:spcBef>
        <a:spcAft>
          <a:spcPct val="0"/>
        </a:spcAft>
        <a:defRPr sz="4300">
          <a:solidFill>
            <a:srgbClr val="3B3B3B"/>
          </a:solidFill>
          <a:latin typeface="Gill Sans MT" pitchFamily="34" charset="0"/>
        </a:defRPr>
      </a:lvl3pPr>
      <a:lvl4pPr algn="l" rtl="0" eaLnBrk="0" fontAlgn="base" hangingPunct="0">
        <a:spcBef>
          <a:spcPct val="0"/>
        </a:spcBef>
        <a:spcAft>
          <a:spcPct val="0"/>
        </a:spcAft>
        <a:defRPr sz="4300">
          <a:solidFill>
            <a:srgbClr val="3B3B3B"/>
          </a:solidFill>
          <a:latin typeface="Gill Sans MT" pitchFamily="34" charset="0"/>
        </a:defRPr>
      </a:lvl4pPr>
      <a:lvl5pPr algn="l" rtl="0" eaLnBrk="0" fontAlgn="base" hangingPunct="0">
        <a:spcBef>
          <a:spcPct val="0"/>
        </a:spcBef>
        <a:spcAft>
          <a:spcPct val="0"/>
        </a:spcAft>
        <a:defRPr sz="4300">
          <a:solidFill>
            <a:srgbClr val="3B3B3B"/>
          </a:solidFill>
          <a:latin typeface="Gill Sans MT" pitchFamily="34" charset="0"/>
        </a:defRPr>
      </a:lvl5pPr>
      <a:lvl6pPr marL="457200" algn="l" rtl="0" fontAlgn="base">
        <a:spcBef>
          <a:spcPct val="0"/>
        </a:spcBef>
        <a:spcAft>
          <a:spcPct val="0"/>
        </a:spcAft>
        <a:defRPr sz="4300">
          <a:solidFill>
            <a:srgbClr val="3B3B3B"/>
          </a:solidFill>
          <a:latin typeface="Gill Sans MT" pitchFamily="34" charset="0"/>
        </a:defRPr>
      </a:lvl6pPr>
      <a:lvl7pPr marL="914400" algn="l" rtl="0" fontAlgn="base">
        <a:spcBef>
          <a:spcPct val="0"/>
        </a:spcBef>
        <a:spcAft>
          <a:spcPct val="0"/>
        </a:spcAft>
        <a:defRPr sz="4300">
          <a:solidFill>
            <a:srgbClr val="3B3B3B"/>
          </a:solidFill>
          <a:latin typeface="Gill Sans MT" pitchFamily="34" charset="0"/>
        </a:defRPr>
      </a:lvl7pPr>
      <a:lvl8pPr marL="1371600" algn="l" rtl="0" fontAlgn="base">
        <a:spcBef>
          <a:spcPct val="0"/>
        </a:spcBef>
        <a:spcAft>
          <a:spcPct val="0"/>
        </a:spcAft>
        <a:defRPr sz="4300">
          <a:solidFill>
            <a:srgbClr val="3B3B3B"/>
          </a:solidFill>
          <a:latin typeface="Gill Sans MT" pitchFamily="34" charset="0"/>
        </a:defRPr>
      </a:lvl8pPr>
      <a:lvl9pPr marL="1828800" algn="l" rtl="0" fontAlgn="base">
        <a:spcBef>
          <a:spcPct val="0"/>
        </a:spcBef>
        <a:spcAft>
          <a:spcPct val="0"/>
        </a:spcAft>
        <a:defRPr sz="4300">
          <a:solidFill>
            <a:srgbClr val="3B3B3B"/>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8D89A4"/>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748560"/>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asifunciona.com/biografias/ohm/ohm.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042988" y="476250"/>
            <a:ext cx="6624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3600" b="1">
                <a:latin typeface="Times New Roman" pitchFamily="18" charset="0"/>
                <a:cs typeface="Times New Roman" pitchFamily="18" charset="0"/>
              </a:rPr>
              <a:t>LA  CORRIENTE ELECTRICA</a:t>
            </a:r>
            <a:endParaRPr lang="es-VE" sz="3600" b="1">
              <a:latin typeface="Times New Roman" pitchFamily="18" charset="0"/>
              <a:cs typeface="Times New Roman" pitchFamily="18" charset="0"/>
            </a:endParaRPr>
          </a:p>
        </p:txBody>
      </p:sp>
      <p:sp>
        <p:nvSpPr>
          <p:cNvPr id="5" name="4 CuadroTexto"/>
          <p:cNvSpPr txBox="1">
            <a:spLocks noChangeArrowheads="1"/>
          </p:cNvSpPr>
          <p:nvPr/>
        </p:nvSpPr>
        <p:spPr bwMode="auto">
          <a:xfrm>
            <a:off x="1187450" y="1557338"/>
            <a:ext cx="45370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S" sz="2800">
                <a:latin typeface="Times New Roman" pitchFamily="18" charset="0"/>
                <a:cs typeface="Times New Roman" pitchFamily="18" charset="0"/>
              </a:rPr>
              <a:t>Consiste en el movimiento  ordenado de cargas eléctricas por un material conductor de electricidad</a:t>
            </a:r>
            <a:endParaRPr lang="es-VE" sz="280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412875"/>
            <a:ext cx="1947862"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933825"/>
            <a:ext cx="29924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diamond(in)">
                                      <p:cBhvr>
                                        <p:cTn id="18" dur="2000"/>
                                        <p:tgtEl>
                                          <p:spTgt spid="102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diamond(in)">
                                      <p:cBhvr>
                                        <p:cTn id="23"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endParaRPr lang="es-ES">
              <a:solidFill>
                <a:schemeClr val="tx2">
                  <a:satMod val="130000"/>
                </a:schemeClr>
              </a:solidFill>
            </a:endParaRPr>
          </a:p>
        </p:txBody>
      </p:sp>
      <p:sp>
        <p:nvSpPr>
          <p:cNvPr id="22531" name="2 Marcador de contenido"/>
          <p:cNvSpPr>
            <a:spLocks noGrp="1"/>
          </p:cNvSpPr>
          <p:nvPr>
            <p:ph idx="1"/>
          </p:nvPr>
        </p:nvSpPr>
        <p:spPr/>
        <p:txBody>
          <a:bodyPr/>
          <a:lstStyle/>
          <a:p>
            <a:pPr eaLnBrk="1" hangingPunct="1"/>
            <a:r>
              <a:rPr lang="es-ES" smtClean="0">
                <a:latin typeface="Angsana New" pitchFamily="18" charset="-34"/>
                <a:cs typeface="Angsana New" pitchFamily="18" charset="-34"/>
              </a:rPr>
              <a:t>Los circuitos en serie son aquellos que disponen de dos o más operadores seguidos en el mismo cable. Todos los elementos conectados en serie son atravesados por la misma corriente.</a:t>
            </a:r>
            <a:endParaRPr lang="es-ES" smtClean="0"/>
          </a:p>
        </p:txBody>
      </p:sp>
      <p:pic>
        <p:nvPicPr>
          <p:cNvPr id="22532" name="3 Imagen" descr="images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29000"/>
            <a:ext cx="7272337"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6013" y="549275"/>
            <a:ext cx="7499350" cy="5975350"/>
          </a:xfrm>
        </p:spPr>
        <p:txBody>
          <a:bodyPr/>
          <a:lstStyle/>
          <a:p>
            <a:pPr>
              <a:defRPr/>
            </a:pPr>
            <a:r>
              <a:rPr lang="es-ES" sz="2000" b="1" dirty="0" smtClean="0"/>
              <a:t>LA LEY DE OHM</a:t>
            </a:r>
            <a:br>
              <a:rPr lang="es-ES" sz="2000" b="1" dirty="0" smtClean="0"/>
            </a:br>
            <a:r>
              <a:rPr lang="es-ES" sz="2000" dirty="0" smtClean="0"/>
              <a:t/>
            </a:r>
            <a:br>
              <a:rPr lang="es-ES" sz="2000" dirty="0" smtClean="0"/>
            </a:br>
            <a:r>
              <a:rPr lang="es-ES" sz="2000" dirty="0" smtClean="0"/>
              <a:t>La Ley de Ohm, postulada por el físico y matemático alemán </a:t>
            </a:r>
            <a:r>
              <a:rPr lang="es-ES" sz="2000" u="sng" dirty="0" err="1" smtClean="0">
                <a:hlinkClick r:id="rId2"/>
              </a:rPr>
              <a:t>Georg</a:t>
            </a:r>
            <a:r>
              <a:rPr lang="es-ES" sz="2000" u="sng" dirty="0" smtClean="0">
                <a:hlinkClick r:id="rId2"/>
              </a:rPr>
              <a:t> </a:t>
            </a:r>
            <a:r>
              <a:rPr lang="es-ES" sz="2000" u="sng" dirty="0" err="1" smtClean="0">
                <a:hlinkClick r:id="rId2"/>
              </a:rPr>
              <a:t>Simon</a:t>
            </a:r>
            <a:r>
              <a:rPr lang="es-ES" sz="2000" u="sng" dirty="0" smtClean="0">
                <a:hlinkClick r:id="rId2"/>
              </a:rPr>
              <a:t> Ohm</a:t>
            </a:r>
            <a:r>
              <a:rPr lang="es-ES" sz="2000" dirty="0" smtClean="0"/>
              <a:t>, es una de las leyes fundamentales de la electrodinámica, estrechamente vinculada a los valores de las unidades básicas presentes en cualquier circuito eléctrico como son:</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Tensión o voltaje </a:t>
            </a:r>
            <a:r>
              <a:rPr lang="es-ES" sz="2000" b="1" dirty="0" smtClean="0"/>
              <a:t>"E", </a:t>
            </a:r>
            <a:r>
              <a:rPr lang="es-ES" sz="2000" dirty="0" smtClean="0"/>
              <a:t>en volt (V).</a:t>
            </a:r>
            <a:br>
              <a:rPr lang="es-ES" sz="2000" dirty="0" smtClean="0"/>
            </a:br>
            <a:r>
              <a:rPr lang="es-ES" sz="2000" dirty="0" smtClean="0"/>
              <a:t/>
            </a:r>
            <a:br>
              <a:rPr lang="es-ES" sz="2000" dirty="0" smtClean="0"/>
            </a:br>
            <a:r>
              <a:rPr lang="es-ES" sz="2000" dirty="0" smtClean="0"/>
              <a:t>Intensidad de la corriente </a:t>
            </a:r>
            <a:r>
              <a:rPr lang="es-ES" sz="2000" b="1" dirty="0" smtClean="0"/>
              <a:t>"  I ",</a:t>
            </a:r>
            <a:r>
              <a:rPr lang="es-ES" sz="2000" dirty="0" smtClean="0"/>
              <a:t> en ampere (A).</a:t>
            </a:r>
            <a:br>
              <a:rPr lang="es-ES" sz="2000" dirty="0" smtClean="0"/>
            </a:br>
            <a:r>
              <a:rPr lang="es-ES" sz="2000" dirty="0" smtClean="0"/>
              <a:t/>
            </a:r>
            <a:br>
              <a:rPr lang="es-ES" sz="2000" dirty="0" smtClean="0"/>
            </a:br>
            <a:r>
              <a:rPr lang="es-ES" sz="2000" dirty="0" smtClean="0"/>
              <a:t>Resistencia </a:t>
            </a:r>
            <a:r>
              <a:rPr lang="es-ES" sz="2000" b="1" dirty="0" smtClean="0"/>
              <a:t>"R"</a:t>
            </a:r>
            <a:r>
              <a:rPr lang="es-ES" sz="2000" dirty="0" smtClean="0"/>
              <a:t> en ohm () de la carga o consumidor conectado al circuito.</a:t>
            </a:r>
            <a:r>
              <a:rPr lang="es-ES" dirty="0" smtClean="0"/>
              <a:t/>
            </a:r>
            <a:br>
              <a:rPr lang="es-ES" dirty="0" smtClean="0"/>
            </a:br>
            <a:endParaRPr lang="es-ES" dirty="0"/>
          </a:p>
        </p:txBody>
      </p:sp>
      <p:sp>
        <p:nvSpPr>
          <p:cNvPr id="23555" name="2 Marcador de contenido"/>
          <p:cNvSpPr>
            <a:spLocks noGrp="1"/>
          </p:cNvSpPr>
          <p:nvPr>
            <p:ph idx="1"/>
          </p:nvPr>
        </p:nvSpPr>
        <p:spPr>
          <a:xfrm>
            <a:off x="1644650" y="2781300"/>
            <a:ext cx="7499350" cy="4800600"/>
          </a:xfrm>
        </p:spPr>
        <p:txBody>
          <a:bodyPr/>
          <a:lstStyle/>
          <a:p>
            <a:endParaRPr lang="es-E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S"/>
          </a:p>
        </p:txBody>
      </p:sp>
      <p:pic>
        <p:nvPicPr>
          <p:cNvPr id="24579" name="3 Marcador de contenido" descr="o_000002_0.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765175"/>
            <a:ext cx="6985000" cy="518477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endParaRPr lang="es-ES" dirty="0"/>
          </a:p>
        </p:txBody>
      </p:sp>
      <p:sp>
        <p:nvSpPr>
          <p:cNvPr id="25603" name="2 Marcador de contenido"/>
          <p:cNvSpPr>
            <a:spLocks noGrp="1"/>
          </p:cNvSpPr>
          <p:nvPr>
            <p:ph idx="1"/>
          </p:nvPr>
        </p:nvSpPr>
        <p:spPr>
          <a:xfrm>
            <a:off x="250825" y="1447800"/>
            <a:ext cx="8683625" cy="4800600"/>
          </a:xfrm>
        </p:spPr>
        <p:txBody>
          <a:bodyPr/>
          <a:lstStyle/>
          <a:p>
            <a:pPr eaLnBrk="1" hangingPunct="1"/>
            <a:r>
              <a:rPr lang="es-ES" smtClean="0"/>
              <a:t>Vamos a realizar un circuito en serie y circuito en paralelo.</a:t>
            </a:r>
          </a:p>
          <a:p>
            <a:pPr eaLnBrk="1" hangingPunct="1"/>
            <a:r>
              <a:rPr lang="es-ES" smtClean="0"/>
              <a:t>Materiales:</a:t>
            </a:r>
          </a:p>
          <a:p>
            <a:pPr eaLnBrk="1" hangingPunct="1"/>
            <a:r>
              <a:rPr lang="es-ES" smtClean="0"/>
              <a:t>Resistencia 220</a:t>
            </a:r>
          </a:p>
          <a:p>
            <a:pPr eaLnBrk="1" hangingPunct="1"/>
            <a:r>
              <a:rPr lang="es-ES" smtClean="0"/>
              <a:t>Leds de 3 v ó bombillos</a:t>
            </a:r>
          </a:p>
          <a:p>
            <a:pPr eaLnBrk="1" hangingPunct="1"/>
            <a:r>
              <a:rPr lang="es-ES" smtClean="0"/>
              <a:t>Cables</a:t>
            </a:r>
          </a:p>
          <a:p>
            <a:pPr eaLnBrk="1" hangingPunct="1"/>
            <a:r>
              <a:rPr lang="es-ES" smtClean="0"/>
              <a:t>Board</a:t>
            </a:r>
          </a:p>
          <a:p>
            <a:pPr eaLnBrk="1" hangingPunct="1"/>
            <a:r>
              <a:rPr lang="es-ES" smtClean="0"/>
              <a:t>Pila de 9 voltios</a:t>
            </a:r>
          </a:p>
          <a:p>
            <a:pPr eaLnBrk="1" hangingPunct="1"/>
            <a:r>
              <a:rPr lang="es-ES" smtClean="0"/>
              <a:t>Un cargador de 12 v</a:t>
            </a:r>
          </a:p>
          <a:p>
            <a:pPr eaLnBrk="1" hangingPunct="1"/>
            <a:endParaRPr lang="es-ES" smtClean="0"/>
          </a:p>
        </p:txBody>
      </p:sp>
      <p:sp>
        <p:nvSpPr>
          <p:cNvPr id="4" name="3 Rectángulo"/>
          <p:cNvSpPr/>
          <p:nvPr/>
        </p:nvSpPr>
        <p:spPr>
          <a:xfrm>
            <a:off x="2675619" y="332656"/>
            <a:ext cx="3916458" cy="923330"/>
          </a:xfrm>
          <a:prstGeom prst="rect">
            <a:avLst/>
          </a:prstGeom>
          <a:noFill/>
        </p:spPr>
        <p:txBody>
          <a:bodyPr wrap="none">
            <a:spAutoFit/>
          </a:bodyPr>
          <a:lstStyle/>
          <a:p>
            <a:pPr algn="ctr">
              <a:defRPr/>
            </a:pPr>
            <a:r>
              <a:rPr lang="es-E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EJERCICIO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a:spLocks noChangeArrowheads="1"/>
          </p:cNvSpPr>
          <p:nvPr/>
        </p:nvSpPr>
        <p:spPr bwMode="auto">
          <a:xfrm>
            <a:off x="1042988" y="549275"/>
            <a:ext cx="6842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3600" b="1">
                <a:latin typeface="Times New Roman" pitchFamily="18" charset="0"/>
                <a:cs typeface="Times New Roman" pitchFamily="18" charset="0"/>
              </a:rPr>
              <a:t>EFECTOS DE LA CORRIENTE ELECTRICA</a:t>
            </a:r>
            <a:endParaRPr lang="es-VE" sz="3600" b="1">
              <a:latin typeface="Times New Roman" pitchFamily="18" charset="0"/>
              <a:cs typeface="Times New Roman" pitchFamily="18" charset="0"/>
            </a:endParaRPr>
          </a:p>
        </p:txBody>
      </p:sp>
      <p:sp>
        <p:nvSpPr>
          <p:cNvPr id="6" name="5 CuadroTexto"/>
          <p:cNvSpPr txBox="1">
            <a:spLocks noChangeArrowheads="1"/>
          </p:cNvSpPr>
          <p:nvPr/>
        </p:nvSpPr>
        <p:spPr bwMode="auto">
          <a:xfrm>
            <a:off x="539750" y="2565400"/>
            <a:ext cx="30956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r>
              <a:rPr lang="es-ES" sz="2800">
                <a:latin typeface="Times New Roman" pitchFamily="18" charset="0"/>
                <a:cs typeface="Times New Roman" pitchFamily="18" charset="0"/>
              </a:rPr>
              <a:t>Efecto Luminoso:</a:t>
            </a:r>
            <a:r>
              <a:rPr lang="es-VE" sz="2800">
                <a:latin typeface="Times New Roman" pitchFamily="18" charset="0"/>
                <a:cs typeface="Times New Roman" pitchFamily="18" charset="0"/>
              </a:rPr>
              <a:t>  </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17749">
            <a:off x="7085013" y="2089150"/>
            <a:ext cx="1474787"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a:spLocks noChangeArrowheads="1"/>
          </p:cNvSpPr>
          <p:nvPr/>
        </p:nvSpPr>
        <p:spPr bwMode="auto">
          <a:xfrm>
            <a:off x="971550" y="3141663"/>
            <a:ext cx="66960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a:latin typeface="Times New Roman" pitchFamily="18" charset="0"/>
                <a:cs typeface="Times New Roman" pitchFamily="18" charset="0"/>
              </a:rPr>
              <a:t>La corriente eléctrica se  transforma en energía luminosa, por ejemplo una bombilla.</a:t>
            </a:r>
          </a:p>
        </p:txBody>
      </p:sp>
      <p:sp>
        <p:nvSpPr>
          <p:cNvPr id="9" name="8 Rectángulo"/>
          <p:cNvSpPr>
            <a:spLocks noChangeArrowheads="1"/>
          </p:cNvSpPr>
          <p:nvPr/>
        </p:nvSpPr>
        <p:spPr bwMode="auto">
          <a:xfrm>
            <a:off x="611188" y="4149725"/>
            <a:ext cx="4806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v"/>
            </a:pPr>
            <a:r>
              <a:rPr lang="es-VE" sz="2800">
                <a:latin typeface="Times New Roman" pitchFamily="18" charset="0"/>
                <a:cs typeface="Times New Roman" pitchFamily="18" charset="0"/>
              </a:rPr>
              <a:t>Efecto térmico o efecto Joule:</a:t>
            </a:r>
          </a:p>
        </p:txBody>
      </p:sp>
      <p:sp>
        <p:nvSpPr>
          <p:cNvPr id="10" name="9 CuadroTexto"/>
          <p:cNvSpPr txBox="1">
            <a:spLocks noChangeArrowheads="1"/>
          </p:cNvSpPr>
          <p:nvPr/>
        </p:nvSpPr>
        <p:spPr bwMode="auto">
          <a:xfrm>
            <a:off x="1042988" y="4797425"/>
            <a:ext cx="59769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S" sz="2000">
                <a:latin typeface="Times New Roman" pitchFamily="18" charset="0"/>
                <a:cs typeface="Times New Roman" pitchFamily="18" charset="0"/>
              </a:rPr>
              <a:t>La corriente eléctrica atraviesa un conductor aumenta la temperatura, la cantidad de calor va a depender de la resistencia, del tiempo y de la cantidad de corriente que circula por el conductor.</a:t>
            </a:r>
            <a:endParaRPr lang="es-VE" sz="2000">
              <a:latin typeface="Times New Roman" pitchFamily="18" charset="0"/>
              <a:cs typeface="Times New Roman" pitchFamily="18" charset="0"/>
            </a:endParaRPr>
          </a:p>
        </p:txBody>
      </p:sp>
      <p:pic>
        <p:nvPicPr>
          <p:cNvPr id="143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8349">
            <a:off x="7094538" y="4629150"/>
            <a:ext cx="1617662"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down)">
                                      <p:cBhvr>
                                        <p:cTn id="22" dur="500"/>
                                        <p:tgtEl>
                                          <p:spTgt spid="9">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down)">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8" grpId="0" build="allAtOnce"/>
      <p:bldP spid="9" grpId="0" build="allAtOnce"/>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6 Rectángulo"/>
          <p:cNvSpPr>
            <a:spLocks noChangeArrowheads="1"/>
          </p:cNvSpPr>
          <p:nvPr/>
        </p:nvSpPr>
        <p:spPr bwMode="auto">
          <a:xfrm>
            <a:off x="539750" y="1125538"/>
            <a:ext cx="3162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pitchFamily="2" charset="2"/>
              <a:buChar char="v"/>
            </a:pPr>
            <a:r>
              <a:rPr lang="es-VE" sz="2800">
                <a:latin typeface="Times New Roman" pitchFamily="18" charset="0"/>
                <a:cs typeface="Times New Roman" pitchFamily="18" charset="0"/>
              </a:rPr>
              <a:t>Efecto Magnético:</a:t>
            </a:r>
          </a:p>
        </p:txBody>
      </p:sp>
      <p:sp>
        <p:nvSpPr>
          <p:cNvPr id="15363" name="10 CuadroTexto"/>
          <p:cNvSpPr txBox="1">
            <a:spLocks noChangeArrowheads="1"/>
          </p:cNvSpPr>
          <p:nvPr/>
        </p:nvSpPr>
        <p:spPr bwMode="auto">
          <a:xfrm>
            <a:off x="827088" y="1773238"/>
            <a:ext cx="5976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VE" sz="2000">
                <a:latin typeface="Times New Roman" pitchFamily="18" charset="0"/>
                <a:cs typeface="Times New Roman" pitchFamily="18" charset="0"/>
              </a:rPr>
              <a:t>La  corriente eléctrica al pasar por un conductor crea un campo magnético alrededor del mismo (es capaz de atraer o repeler un imán). </a:t>
            </a: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79912">
            <a:off x="6669088" y="2338388"/>
            <a:ext cx="18954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12 Rectángulo"/>
          <p:cNvSpPr>
            <a:spLocks noChangeArrowheads="1"/>
          </p:cNvSpPr>
          <p:nvPr/>
        </p:nvSpPr>
        <p:spPr bwMode="auto">
          <a:xfrm>
            <a:off x="539750" y="3429000"/>
            <a:ext cx="521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v"/>
            </a:pPr>
            <a:r>
              <a:rPr lang="es-VE" sz="2800">
                <a:latin typeface="Times New Roman" pitchFamily="18" charset="0"/>
                <a:cs typeface="Times New Roman" pitchFamily="18" charset="0"/>
              </a:rPr>
              <a:t>Efecto Químico:</a:t>
            </a:r>
          </a:p>
        </p:txBody>
      </p:sp>
      <p:sp>
        <p:nvSpPr>
          <p:cNvPr id="15366" name="16 CuadroTexto"/>
          <p:cNvSpPr txBox="1">
            <a:spLocks noChangeArrowheads="1"/>
          </p:cNvSpPr>
          <p:nvPr/>
        </p:nvSpPr>
        <p:spPr bwMode="auto">
          <a:xfrm>
            <a:off x="900113" y="3933825"/>
            <a:ext cx="676751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a:latin typeface="Times New Roman" pitchFamily="18" charset="0"/>
                <a:cs typeface="Times New Roman" pitchFamily="18" charset="0"/>
              </a:rPr>
              <a:t>La corriente eléctrica  atraviesa disoluciones electrolíticas o conductoras</a:t>
            </a:r>
            <a:endParaRPr lang="es-VE" sz="2000">
              <a:latin typeface="Times New Roman" pitchFamily="18" charset="0"/>
              <a:cs typeface="Times New Roman" pitchFamily="18" charset="0"/>
            </a:endParaRPr>
          </a:p>
        </p:txBody>
      </p:sp>
      <p:pic>
        <p:nvPicPr>
          <p:cNvPr id="153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508500"/>
            <a:ext cx="201295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3 Rectángulo"/>
          <p:cNvSpPr>
            <a:spLocks noChangeArrowheads="1"/>
          </p:cNvSpPr>
          <p:nvPr/>
        </p:nvSpPr>
        <p:spPr bwMode="auto">
          <a:xfrm>
            <a:off x="539750" y="836613"/>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itchFamily="2" charset="2"/>
              <a:buChar char="v"/>
            </a:pPr>
            <a:r>
              <a:rPr lang="es-ES" sz="2800">
                <a:latin typeface="Times New Roman" pitchFamily="18" charset="0"/>
                <a:cs typeface="Times New Roman" pitchFamily="18" charset="0"/>
              </a:rPr>
              <a:t>Efectos Fisiológicos:</a:t>
            </a:r>
          </a:p>
        </p:txBody>
      </p:sp>
      <p:sp>
        <p:nvSpPr>
          <p:cNvPr id="16387" name="4 CuadroTexto"/>
          <p:cNvSpPr txBox="1">
            <a:spLocks noChangeArrowheads="1"/>
          </p:cNvSpPr>
          <p:nvPr/>
        </p:nvSpPr>
        <p:spPr bwMode="auto">
          <a:xfrm>
            <a:off x="900113" y="1412875"/>
            <a:ext cx="5975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sz="2000">
                <a:latin typeface="Times New Roman" pitchFamily="18" charset="0"/>
                <a:cs typeface="Times New Roman" pitchFamily="18" charset="0"/>
              </a:rPr>
              <a:t>Efectos que produce la corriente eléctrica sobre los seres vivos y se pueden clasificar  en :</a:t>
            </a:r>
            <a:endParaRPr lang="es-VE" sz="2000">
              <a:latin typeface="Times New Roman" pitchFamily="18" charset="0"/>
              <a:cs typeface="Times New Roman" pitchFamily="18" charset="0"/>
            </a:endParaRPr>
          </a:p>
        </p:txBody>
      </p:sp>
      <p:sp>
        <p:nvSpPr>
          <p:cNvPr id="16388" name="5 CuadroTexto"/>
          <p:cNvSpPr txBox="1">
            <a:spLocks noChangeArrowheads="1"/>
          </p:cNvSpPr>
          <p:nvPr/>
        </p:nvSpPr>
        <p:spPr bwMode="auto">
          <a:xfrm>
            <a:off x="1042988" y="2349500"/>
            <a:ext cx="662463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Gill Sans MT" pitchFamily="34" charset="0"/>
              <a:buAutoNum type="arabicPeriod"/>
            </a:pPr>
            <a:r>
              <a:rPr lang="es-ES" sz="2000" b="1">
                <a:latin typeface="Times New Roman" pitchFamily="18" charset="0"/>
                <a:cs typeface="Times New Roman" pitchFamily="18" charset="0"/>
              </a:rPr>
              <a:t>Efectos Beneficiosos:  </a:t>
            </a:r>
            <a:r>
              <a:rPr lang="es-ES" sz="2000">
                <a:latin typeface="Times New Roman" pitchFamily="18" charset="0"/>
                <a:cs typeface="Times New Roman" pitchFamily="18" charset="0"/>
              </a:rPr>
              <a:t>Se encuentran los aparatos para    tratamientos en medicina  como por ejemplo los electros.</a:t>
            </a:r>
          </a:p>
          <a:p>
            <a:pPr eaLnBrk="1" hangingPunct="1">
              <a:buFont typeface="Gill Sans MT" pitchFamily="34" charset="0"/>
              <a:buAutoNum type="arabicPeriod"/>
            </a:pPr>
            <a:endParaRPr lang="es-ES" sz="2000">
              <a:latin typeface="Times New Roman" pitchFamily="18" charset="0"/>
              <a:cs typeface="Times New Roman" pitchFamily="18" charset="0"/>
            </a:endParaRPr>
          </a:p>
          <a:p>
            <a:pPr eaLnBrk="1" hangingPunct="1">
              <a:buFont typeface="Gill Sans MT" pitchFamily="34" charset="0"/>
              <a:buAutoNum type="arabicPeriod"/>
            </a:pPr>
            <a:endParaRPr lang="es-ES" sz="2000">
              <a:latin typeface="Times New Roman" pitchFamily="18" charset="0"/>
              <a:cs typeface="Times New Roman" pitchFamily="18" charset="0"/>
            </a:endParaRPr>
          </a:p>
          <a:p>
            <a:pPr eaLnBrk="1" hangingPunct="1">
              <a:buFont typeface="Gill Sans MT" pitchFamily="34" charset="0"/>
              <a:buAutoNum type="arabicPeriod"/>
            </a:pPr>
            <a:endParaRPr lang="es-ES" sz="2000">
              <a:latin typeface="Times New Roman" pitchFamily="18" charset="0"/>
              <a:cs typeface="Times New Roman" pitchFamily="18" charset="0"/>
            </a:endParaRPr>
          </a:p>
          <a:p>
            <a:pPr eaLnBrk="1" hangingPunct="1">
              <a:buFont typeface="Gill Sans MT" pitchFamily="34" charset="0"/>
              <a:buAutoNum type="arabicPeriod"/>
            </a:pPr>
            <a:endParaRPr lang="es-ES" sz="2000">
              <a:latin typeface="Times New Roman" pitchFamily="18" charset="0"/>
              <a:cs typeface="Times New Roman" pitchFamily="18" charset="0"/>
            </a:endParaRPr>
          </a:p>
          <a:p>
            <a:pPr eaLnBrk="1" hangingPunct="1"/>
            <a:endParaRPr lang="es-ES" sz="2000">
              <a:latin typeface="Times New Roman" pitchFamily="18" charset="0"/>
              <a:cs typeface="Times New Roman" pitchFamily="18" charset="0"/>
            </a:endParaRPr>
          </a:p>
          <a:p>
            <a:pPr eaLnBrk="1" hangingPunct="1">
              <a:buFont typeface="Gill Sans MT" pitchFamily="34" charset="0"/>
              <a:buAutoNum type="arabicPeriod" startAt="2"/>
            </a:pPr>
            <a:r>
              <a:rPr lang="es-ES" sz="2000" b="1">
                <a:latin typeface="Times New Roman" pitchFamily="18" charset="0"/>
                <a:cs typeface="Times New Roman" pitchFamily="18" charset="0"/>
              </a:rPr>
              <a:t>Efectos  Perjudiciales:</a:t>
            </a:r>
            <a:r>
              <a:rPr lang="es-ES" sz="2000">
                <a:latin typeface="Times New Roman" pitchFamily="18" charset="0"/>
                <a:cs typeface="Times New Roman" pitchFamily="18" charset="0"/>
              </a:rPr>
              <a:t> Los que producen electrocución, quemaduras, paros cardiorespiratorios</a:t>
            </a:r>
            <a:endParaRPr lang="es-VE" sz="2000">
              <a:latin typeface="Times New Roman" pitchFamily="18" charset="0"/>
              <a:cs typeface="Times New Roman" pitchFamily="18" charset="0"/>
            </a:endParaRP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141663"/>
            <a:ext cx="20574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068638"/>
            <a:ext cx="1833563"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4430">
            <a:off x="7021513" y="4986338"/>
            <a:ext cx="1658937"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p:cNvPicPr>
            <a:picLocks noChangeAspect="1" noChangeArrowheads="1"/>
          </p:cNvPicPr>
          <p:nvPr/>
        </p:nvPicPr>
        <p:blipFill>
          <a:blip r:embed="rId5">
            <a:extLst>
              <a:ext uri="{28A0092B-C50C-407E-A947-70E740481C1C}">
                <a14:useLocalDpi xmlns:a14="http://schemas.microsoft.com/office/drawing/2010/main" val="0"/>
              </a:ext>
            </a:extLst>
          </a:blip>
          <a:srcRect b="11514"/>
          <a:stretch>
            <a:fillRect/>
          </a:stretch>
        </p:blipFill>
        <p:spPr bwMode="auto">
          <a:xfrm>
            <a:off x="1619250" y="5300663"/>
            <a:ext cx="192563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463" y="5157788"/>
            <a:ext cx="14128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4 CuadroTexto"/>
          <p:cNvSpPr txBox="1">
            <a:spLocks noChangeArrowheads="1"/>
          </p:cNvSpPr>
          <p:nvPr/>
        </p:nvSpPr>
        <p:spPr bwMode="auto">
          <a:xfrm>
            <a:off x="900113" y="404813"/>
            <a:ext cx="6696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3600">
                <a:latin typeface="Times New Roman" pitchFamily="18" charset="0"/>
                <a:cs typeface="Times New Roman" pitchFamily="18" charset="0"/>
              </a:rPr>
              <a:t>FUENTES DE LA CORRIENTE ELECTRICA</a:t>
            </a:r>
            <a:endParaRPr lang="es-VE" sz="3600">
              <a:latin typeface="Times New Roman" pitchFamily="18" charset="0"/>
              <a:cs typeface="Times New Roman" pitchFamily="18" charset="0"/>
            </a:endParaRPr>
          </a:p>
        </p:txBody>
      </p:sp>
      <p:sp>
        <p:nvSpPr>
          <p:cNvPr id="17411" name="5 CuadroTexto"/>
          <p:cNvSpPr txBox="1">
            <a:spLocks noChangeArrowheads="1"/>
          </p:cNvSpPr>
          <p:nvPr/>
        </p:nvSpPr>
        <p:spPr bwMode="auto">
          <a:xfrm>
            <a:off x="323850" y="162877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r>
              <a:rPr lang="es-ES" sz="2800">
                <a:latin typeface="Times New Roman" pitchFamily="18" charset="0"/>
                <a:cs typeface="Times New Roman" pitchFamily="18" charset="0"/>
              </a:rPr>
              <a:t>Fuente de corriente Directa o Continua: </a:t>
            </a:r>
            <a:endParaRPr lang="es-VE" sz="2800">
              <a:latin typeface="Times New Roman" pitchFamily="18" charset="0"/>
              <a:cs typeface="Times New Roman" pitchFamily="18" charset="0"/>
            </a:endParaRPr>
          </a:p>
        </p:txBody>
      </p:sp>
      <p:sp>
        <p:nvSpPr>
          <p:cNvPr id="17412" name="Rectangle 2"/>
          <p:cNvSpPr>
            <a:spLocks noChangeArrowheads="1"/>
          </p:cNvSpPr>
          <p:nvPr/>
        </p:nvSpPr>
        <p:spPr bwMode="auto">
          <a:xfrm>
            <a:off x="755650" y="2016125"/>
            <a:ext cx="777557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VE" sz="2000">
                <a:latin typeface="Times New Roman" pitchFamily="18" charset="0"/>
                <a:ea typeface="Calibri" pitchFamily="34" charset="0"/>
                <a:cs typeface="Times New Roman" pitchFamily="18" charset="0"/>
              </a:rPr>
              <a:t>Es aquella cuyas cargas eléctricas o electrones fluyen siempre en el mismo sentido en un circuito eléctrico cerrado, moviéndose del polo negativo hacia el polo positivo de una fuente de fuerza electromotriz. Los generadores de  esta corriente se llaman dinamos. </a:t>
            </a:r>
          </a:p>
          <a:p>
            <a:pPr eaLnBrk="0" hangingPunct="0"/>
            <a:endParaRPr lang="es-VE">
              <a:ea typeface="Calibri" pitchFamily="34" charset="0"/>
              <a:cs typeface="Times New Roman" pitchFamily="18" charset="0"/>
            </a:endParaRPr>
          </a:p>
        </p:txBody>
      </p:sp>
      <p:pic>
        <p:nvPicPr>
          <p:cNvPr id="174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357563"/>
            <a:ext cx="1800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4289">
            <a:off x="3033713" y="4938713"/>
            <a:ext cx="1728787"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4136">
            <a:off x="6323013" y="4900613"/>
            <a:ext cx="21288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429000"/>
            <a:ext cx="20002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Flecha derecha"/>
          <p:cNvSpPr/>
          <p:nvPr/>
        </p:nvSpPr>
        <p:spPr>
          <a:xfrm>
            <a:off x="2987675" y="3933825"/>
            <a:ext cx="11525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17418" name="14 CuadroTexto"/>
          <p:cNvSpPr txBox="1">
            <a:spLocks noChangeArrowheads="1"/>
          </p:cNvSpPr>
          <p:nvPr/>
        </p:nvSpPr>
        <p:spPr bwMode="auto">
          <a:xfrm>
            <a:off x="6443663" y="3933825"/>
            <a:ext cx="1657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atin typeface="Gill Sans MT" pitchFamily="34" charset="0"/>
              </a:rPr>
              <a:t>Dinamo</a:t>
            </a:r>
            <a:endParaRPr lang="es-VE">
              <a:latin typeface="Gill Sans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3 CuadroTexto"/>
          <p:cNvSpPr txBox="1">
            <a:spLocks noChangeArrowheads="1"/>
          </p:cNvSpPr>
          <p:nvPr/>
        </p:nvSpPr>
        <p:spPr bwMode="auto">
          <a:xfrm>
            <a:off x="323850" y="908050"/>
            <a:ext cx="6119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Char char="v"/>
            </a:pPr>
            <a:r>
              <a:rPr lang="es-ES" sz="2800">
                <a:latin typeface="Times New Roman" pitchFamily="18" charset="0"/>
                <a:cs typeface="Times New Roman" pitchFamily="18" charset="0"/>
              </a:rPr>
              <a:t>Fuente de corriente Alterna: </a:t>
            </a:r>
            <a:endParaRPr lang="es-VE" sz="2800">
              <a:latin typeface="Times New Roman" pitchFamily="18" charset="0"/>
              <a:cs typeface="Times New Roman" pitchFamily="18" charset="0"/>
            </a:endParaRPr>
          </a:p>
        </p:txBody>
      </p:sp>
      <p:sp>
        <p:nvSpPr>
          <p:cNvPr id="18435" name="Rectangle 1"/>
          <p:cNvSpPr>
            <a:spLocks noChangeArrowheads="1"/>
          </p:cNvSpPr>
          <p:nvPr/>
        </p:nvSpPr>
        <p:spPr bwMode="auto">
          <a:xfrm>
            <a:off x="755650" y="1484313"/>
            <a:ext cx="7632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s-VE" sz="2000">
                <a:latin typeface="Times New Roman" pitchFamily="18" charset="0"/>
                <a:ea typeface="Calibri" pitchFamily="34" charset="0"/>
                <a:cs typeface="Times New Roman" pitchFamily="18" charset="0"/>
              </a:rPr>
              <a:t>La corriente en todo circuito fluye del terminal negativo hacia el positivo, para que haya flujo de corriente alterna la polaridad debe de cambiar su dirección,</a:t>
            </a:r>
            <a:r>
              <a:rPr lang="es-VE" sz="1100">
                <a:latin typeface="Calibri" pitchFamily="34" charset="0"/>
                <a:ea typeface="Calibri" pitchFamily="34" charset="0"/>
                <a:cs typeface="Times New Roman" pitchFamily="18" charset="0"/>
              </a:rPr>
              <a:t> </a:t>
            </a:r>
            <a:r>
              <a:rPr lang="es-VE" sz="2000">
                <a:latin typeface="Times New Roman" pitchFamily="18" charset="0"/>
                <a:ea typeface="Calibri" pitchFamily="34" charset="0"/>
                <a:cs typeface="Times New Roman" pitchFamily="18" charset="0"/>
              </a:rPr>
              <a:t>a través de un dispositivo llamado transformador.</a:t>
            </a:r>
            <a:endParaRPr lang="es-ES" sz="2000">
              <a:latin typeface="Times New Roman" pitchFamily="18" charset="0"/>
              <a:ea typeface="Calibri" pitchFamily="34" charset="0"/>
              <a:cs typeface="Times New Roman" pitchFamily="18" charset="0"/>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708275"/>
            <a:ext cx="20605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3829">
            <a:off x="2363788" y="4460875"/>
            <a:ext cx="1719262"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9299">
            <a:off x="4441825" y="4611688"/>
            <a:ext cx="18796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708275"/>
            <a:ext cx="16398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Flecha derecha"/>
          <p:cNvSpPr/>
          <p:nvPr/>
        </p:nvSpPr>
        <p:spPr>
          <a:xfrm>
            <a:off x="3276600" y="3357563"/>
            <a:ext cx="1366838"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VE"/>
          </a:p>
        </p:txBody>
      </p:sp>
      <p:sp>
        <p:nvSpPr>
          <p:cNvPr id="18441" name="12 CuadroTexto"/>
          <p:cNvSpPr txBox="1">
            <a:spLocks noChangeArrowheads="1"/>
          </p:cNvSpPr>
          <p:nvPr/>
        </p:nvSpPr>
        <p:spPr bwMode="auto">
          <a:xfrm>
            <a:off x="6516688" y="3429000"/>
            <a:ext cx="20875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atin typeface="Gill Sans MT" pitchFamily="34" charset="0"/>
              </a:rPr>
              <a:t>Transformador</a:t>
            </a:r>
            <a:endParaRPr lang="es-VE">
              <a:latin typeface="Gill Sans MT"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endParaRPr lang="es-ES">
              <a:solidFill>
                <a:schemeClr val="tx2">
                  <a:satMod val="130000"/>
                </a:schemeClr>
              </a:solidFill>
            </a:endParaRPr>
          </a:p>
        </p:txBody>
      </p:sp>
      <p:pic>
        <p:nvPicPr>
          <p:cNvPr id="4" name="Picture 2"/>
          <p:cNvPicPr>
            <a:picLocks noGrp="1" noChangeAspect="1" noChangeArrowheads="1"/>
          </p:cNvPicPr>
          <p:nvPr>
            <p:ph idx="1"/>
          </p:nvPr>
        </p:nvPicPr>
        <p:blipFill>
          <a:blip r:embed="rId2" cstate="print"/>
          <a:srcRect l="4773" t="24530" r="37951" b="23828"/>
          <a:stretch>
            <a:fillRect/>
          </a:stretch>
        </p:blipFill>
        <p:spPr>
          <a:xfrm>
            <a:off x="899592" y="548680"/>
            <a:ext cx="7560840" cy="5544616"/>
          </a:xfrm>
          <a:ln w="88900" cap="sq" cmpd="thickThin">
            <a:solidFill>
              <a:srgbClr val="000000"/>
            </a:solidFill>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endParaRPr lang="es-ES">
              <a:solidFill>
                <a:schemeClr val="tx2">
                  <a:satMod val="130000"/>
                </a:schemeClr>
              </a:solidFill>
            </a:endParaRPr>
          </a:p>
        </p:txBody>
      </p:sp>
      <p:sp>
        <p:nvSpPr>
          <p:cNvPr id="20483" name="2 Marcador de contenido"/>
          <p:cNvSpPr>
            <a:spLocks noGrp="1"/>
          </p:cNvSpPr>
          <p:nvPr>
            <p:ph idx="1"/>
          </p:nvPr>
        </p:nvSpPr>
        <p:spPr>
          <a:xfrm>
            <a:off x="395288" y="765175"/>
            <a:ext cx="8229600" cy="5037138"/>
          </a:xfrm>
        </p:spPr>
        <p:txBody>
          <a:bodyPr/>
          <a:lstStyle/>
          <a:p>
            <a:pPr eaLnBrk="1" hangingPunct="1"/>
            <a:r>
              <a:rPr lang="es-ES" sz="2800" smtClean="0">
                <a:latin typeface="AngsanaUPC" pitchFamily="18" charset="-34"/>
                <a:cs typeface="AngsanaUPC" pitchFamily="18" charset="-34"/>
              </a:rPr>
              <a:t>Se denomina circuito eléctrico a  el camino que recorre una corriente eléctrica. Todo circuito eléctrico requiere, para su funcionamiento, de una fuente de energía, en este caso, de una corriente eléctrica.</a:t>
            </a:r>
            <a:br>
              <a:rPr lang="es-ES" sz="2800" smtClean="0">
                <a:latin typeface="AngsanaUPC" pitchFamily="18" charset="-34"/>
                <a:cs typeface="AngsanaUPC" pitchFamily="18" charset="-34"/>
              </a:rPr>
            </a:br>
            <a:r>
              <a:rPr lang="es-ES" sz="2800" smtClean="0">
                <a:latin typeface="AngsanaUPC" pitchFamily="18" charset="-34"/>
                <a:cs typeface="AngsanaUPC" pitchFamily="18" charset="-34"/>
              </a:rPr>
              <a:t/>
            </a:r>
            <a:br>
              <a:rPr lang="es-ES" sz="2800" smtClean="0">
                <a:latin typeface="AngsanaUPC" pitchFamily="18" charset="-34"/>
                <a:cs typeface="AngsanaUPC" pitchFamily="18" charset="-34"/>
              </a:rPr>
            </a:br>
            <a:r>
              <a:rPr lang="es-ES" sz="2800" smtClean="0">
                <a:latin typeface="AngsanaUPC" pitchFamily="18" charset="-34"/>
                <a:cs typeface="AngsanaUPC" pitchFamily="18" charset="-34"/>
              </a:rPr>
              <a:t> Los circuitos eléctricos pueden estar conectados enserie, en paralelo y de manera mixta, que es una combinación de estos dos últimos.</a:t>
            </a:r>
          </a:p>
          <a:p>
            <a:pPr eaLnBrk="1" hangingPunct="1"/>
            <a:endParaRPr lang="es-ES" smtClean="0"/>
          </a:p>
        </p:txBody>
      </p:sp>
      <p:pic>
        <p:nvPicPr>
          <p:cNvPr id="20484" name="3 Imagen" descr="images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149725"/>
            <a:ext cx="3744913"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endParaRPr lang="es-ES">
              <a:solidFill>
                <a:schemeClr val="tx2">
                  <a:satMod val="130000"/>
                </a:schemeClr>
              </a:solidFill>
            </a:endParaRPr>
          </a:p>
        </p:txBody>
      </p:sp>
      <p:sp>
        <p:nvSpPr>
          <p:cNvPr id="21507" name="2 Marcador de contenido"/>
          <p:cNvSpPr>
            <a:spLocks noGrp="1"/>
          </p:cNvSpPr>
          <p:nvPr>
            <p:ph idx="1"/>
          </p:nvPr>
        </p:nvSpPr>
        <p:spPr/>
        <p:txBody>
          <a:bodyPr/>
          <a:lstStyle/>
          <a:p>
            <a:pPr eaLnBrk="1" hangingPunct="1"/>
            <a:r>
              <a:rPr lang="es-ES" sz="2800" smtClean="0">
                <a:latin typeface="AngsanaUPC" pitchFamily="18" charset="-34"/>
                <a:cs typeface="AngsanaUPC" pitchFamily="18" charset="-34"/>
              </a:rPr>
              <a:t>Los circuitos en paralelo son aquellos que tienen dos o más elementos conectados en distintos cables . En un circuito en paralelo la corriente dispone de varios caminos alternativos para pasar del polo negativo al positivo.</a:t>
            </a:r>
          </a:p>
          <a:p>
            <a:pPr eaLnBrk="1" hangingPunct="1"/>
            <a:endParaRPr lang="es-ES" sz="2800" smtClean="0">
              <a:latin typeface="AngsanaUPC" pitchFamily="18" charset="-34"/>
              <a:cs typeface="AngsanaUPC" pitchFamily="18" charset="-34"/>
            </a:endParaRPr>
          </a:p>
          <a:p>
            <a:pPr eaLnBrk="1" hangingPunct="1"/>
            <a:endParaRPr lang="es-ES" smtClean="0"/>
          </a:p>
        </p:txBody>
      </p:sp>
      <p:pic>
        <p:nvPicPr>
          <p:cNvPr id="21508" name="3 Imagen" descr="descarga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500438"/>
            <a:ext cx="66246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651</TotalTime>
  <Words>409</Words>
  <Application>Microsoft Office PowerPoint</Application>
  <PresentationFormat>Presentación en pantalla (4:3)</PresentationFormat>
  <Paragraphs>40</Paragraphs>
  <Slides>13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Gill Sans MT</vt:lpstr>
      <vt:lpstr>Wingdings 2</vt:lpstr>
      <vt:lpstr>Verdana</vt:lpstr>
      <vt:lpstr>Calibri</vt:lpstr>
      <vt:lpstr>Times New Roman</vt:lpstr>
      <vt:lpstr>Wingdings</vt:lpstr>
      <vt:lpstr>AngsanaUPC</vt:lpstr>
      <vt:lpstr>Angsana New</vt:lpstr>
      <vt:lpstr>Solsticio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LEY DE OHM  La Ley de Ohm, postulada por el físico y matemático alemán Georg Simon Ohm, es una de las leyes fundamentales de la electrodinámica, estrechamente vinculada a los valores de las unidades básicas presentes en cualquier circuito eléctrico como son:   Tensión o voltaje "E", en volt (V).  Intensidad de la corriente "  I ", en ampere (A).  Resistencia "R" en ohm () de la carga o consumidor conectado al circuito. </vt:lpstr>
      <vt:lpstr>Presentación de PowerPoint</vt:lpstr>
      <vt:lpstr>Presentación de PowerPoint</vt:lpstr>
    </vt:vector>
  </TitlesOfParts>
  <Company>Danny  -&gt; [Incendio]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Gabriel Sequera</dc:creator>
  <cp:lastModifiedBy>Personal</cp:lastModifiedBy>
  <cp:revision>56</cp:revision>
  <dcterms:created xsi:type="dcterms:W3CDTF">2011-03-15T11:56:00Z</dcterms:created>
  <dcterms:modified xsi:type="dcterms:W3CDTF">2012-11-26T23:43:49Z</dcterms:modified>
</cp:coreProperties>
</file>